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7" r:id="rId3"/>
    <p:sldId id="298" r:id="rId4"/>
    <p:sldId id="299" r:id="rId5"/>
    <p:sldId id="300" r:id="rId6"/>
    <p:sldId id="291" r:id="rId7"/>
    <p:sldId id="257" r:id="rId8"/>
    <p:sldId id="258" r:id="rId9"/>
    <p:sldId id="259" r:id="rId10"/>
    <p:sldId id="260" r:id="rId11"/>
    <p:sldId id="301" r:id="rId12"/>
    <p:sldId id="302" r:id="rId13"/>
    <p:sldId id="303" r:id="rId14"/>
    <p:sldId id="293" r:id="rId15"/>
    <p:sldId id="304" r:id="rId16"/>
    <p:sldId id="270" r:id="rId17"/>
    <p:sldId id="262" r:id="rId18"/>
    <p:sldId id="305" r:id="rId19"/>
    <p:sldId id="306" r:id="rId20"/>
    <p:sldId id="307" r:id="rId21"/>
    <p:sldId id="308" r:id="rId22"/>
    <p:sldId id="309" r:id="rId23"/>
    <p:sldId id="310" r:id="rId24"/>
  </p:sldIdLst>
  <p:sldSz cx="9144000" cy="6858000" type="screen4x3"/>
  <p:notesSz cx="9144000" cy="6858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>
      <p:cViewPr varScale="1">
        <p:scale>
          <a:sx n="112" d="100"/>
          <a:sy n="112" d="100"/>
        </p:scale>
        <p:origin x="154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AutoShape 2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AutoShape 2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AutoShape 2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AutoShape 2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Text Box 26"/>
          <p:cNvSpPr txBox="1">
            <a:spLocks noChangeArrowheads="1"/>
          </p:cNvSpPr>
          <p:nvPr/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6" name="Rectangle 2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14713" cy="25511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77" name="Rectangle 29"/>
          <p:cNvSpPr>
            <a:spLocks noGrp="1" noChangeArrowheads="1"/>
          </p:cNvSpPr>
          <p:nvPr>
            <p:ph type="body"/>
          </p:nvPr>
        </p:nvSpPr>
        <p:spPr bwMode="auto">
          <a:xfrm>
            <a:off x="1219200" y="3276600"/>
            <a:ext cx="6665913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78" name="Text Box 30"/>
          <p:cNvSpPr txBox="1">
            <a:spLocks noChangeArrowheads="1"/>
          </p:cNvSpPr>
          <p:nvPr/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Rectangle 31"/>
          <p:cNvSpPr>
            <a:spLocks noGrp="1" noChangeArrowheads="1"/>
          </p:cNvSpPr>
          <p:nvPr>
            <p:ph type="sldNum"/>
          </p:nvPr>
        </p:nvSpPr>
        <p:spPr bwMode="auto">
          <a:xfrm>
            <a:off x="5181600" y="6477000"/>
            <a:ext cx="39227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fld id="{9CA6654D-5C86-494E-92D7-D4C8C696F5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604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F9A5C9-89E1-5940-ACB0-B4713A9E5D1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911044D-597F-8441-9AAE-D07BA75151C4}" type="slidenum">
              <a:rPr lang="en-US" altLang="en-US" sz="1200">
                <a:latin typeface="Times New Roman" charset="0"/>
              </a:rPr>
              <a:pPr algn="r">
                <a:buClrTx/>
                <a:buFontTx/>
                <a:buNone/>
              </a:pPr>
              <a:t>1</a:t>
            </a:fld>
            <a:endParaRPr lang="en-US" altLang="en-US" sz="1200">
              <a:latin typeface="Times New Roman" charset="0"/>
            </a:endParaRPr>
          </a:p>
        </p:txBody>
      </p:sp>
      <p:sp>
        <p:nvSpPr>
          <p:cNvPr id="348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15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F9A5C9-89E1-5940-ACB0-B4713A9E5D1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911044D-597F-8441-9AAE-D07BA75151C4}" type="slidenum">
              <a:rPr lang="en-US" altLang="en-US" sz="1200">
                <a:latin typeface="Times New Roman" charset="0"/>
              </a:rPr>
              <a:pPr algn="r">
                <a:buClrTx/>
                <a:buFontTx/>
                <a:buNone/>
              </a:pPr>
              <a:t>6</a:t>
            </a:fld>
            <a:endParaRPr lang="en-US" altLang="en-US" sz="1200">
              <a:latin typeface="Times New Roman" charset="0"/>
            </a:endParaRPr>
          </a:p>
        </p:txBody>
      </p:sp>
      <p:sp>
        <p:nvSpPr>
          <p:cNvPr id="348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91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2A3CBC-66F6-B640-BD56-CBAED79ABE4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54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4E4E78-4598-E247-A73A-DA75A059612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7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FD0A01-DDB9-DF4A-9823-7F956A89A43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98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67A120-EBD4-214D-AD3B-E82D78A6123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095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1A5DC0-7F67-6247-8582-009D2FD10E2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49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ed11d0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ArrayExamples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+ ‘+’ to zoom </a:t>
            </a:r>
            <a:endParaRPr/>
          </a:p>
        </p:txBody>
      </p:sp>
      <p:sp>
        <p:nvSpPr>
          <p:cNvPr id="325" name="Google Shape;325;g3a5ed11d0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630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F01E4A-E707-4547-9128-9EB3653EDCC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86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43923A-C50C-A641-83C3-77E1A6A3CE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54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3140F5A-2C1F-3841-9D99-DE6F6DC796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2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609600"/>
            <a:ext cx="1931988" cy="5446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48325" cy="5446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5607B45-0469-FA4D-B541-50F02F0E97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361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905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63AAABE-CD37-D448-B202-1833D23A00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83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7360763-FCB3-8A4F-8C44-732EE34318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20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89363" cy="4075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563" y="1981200"/>
            <a:ext cx="3790950" cy="40751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CFFABD2-4EF8-C949-A0AA-6E3CFCDF5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3437C2-1539-4F46-A500-3093AB3081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83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99B8B38-FC1E-9F44-B6A2-54F60A17C1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24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037E9F-393F-9744-A48D-A2A5F049BC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49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4027EB-1A73-844D-A721-CF5D40BFE5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EE6AF-FF50-DB42-8E8F-DFCBD2C5C0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5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32713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32713" cy="407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6531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AE75ABE1-2172-5240-8041-8BF88A3FFAF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www.soundsetal.com/blog-how-do-vinyl-records-work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2068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6000" dirty="0">
                <a:solidFill>
                  <a:srgbClr val="FF0000"/>
                </a:solidFill>
                <a:latin typeface="Times New Roman" charset="0"/>
              </a:rPr>
              <a:t>Simple Arrays</a:t>
            </a: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611188" y="2114526"/>
            <a:ext cx="80756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b="1"/>
              <a:t>Short introduction to processing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61628"/>
            <a:ext cx="5855506" cy="3485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Cycling through Array Elements</a:t>
            </a:r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482600" y="4110038"/>
            <a:ext cx="8088313" cy="1754187"/>
            <a:chOff x="304" y="2589"/>
            <a:chExt cx="5095" cy="1105"/>
          </a:xfrm>
        </p:grpSpPr>
        <p:sp>
          <p:nvSpPr>
            <p:cNvPr id="7171" name="Rectangle 3"/>
            <p:cNvSpPr>
              <a:spLocks noChangeArrowheads="1"/>
            </p:cNvSpPr>
            <p:nvPr/>
          </p:nvSpPr>
          <p:spPr bwMode="auto">
            <a:xfrm>
              <a:off x="912" y="3125"/>
              <a:ext cx="4103" cy="569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for (int i = 0; i &lt; intArray.length; i++) {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   intArray[i] = -1;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}</a:t>
              </a:r>
            </a:p>
          </p:txBody>
        </p:sp>
        <p:sp>
          <p:nvSpPr>
            <p:cNvPr id="7172" name="Rectangle 4"/>
            <p:cNvSpPr>
              <a:spLocks noChangeArrowheads="1"/>
            </p:cNvSpPr>
            <p:nvPr/>
          </p:nvSpPr>
          <p:spPr bwMode="auto">
            <a:xfrm>
              <a:off x="304" y="2589"/>
              <a:ext cx="5095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As an example, you can reset every element in </a:t>
              </a:r>
              <a:r>
                <a:rPr lang="en-US" altLang="en-US" sz="2000" b="1">
                  <a:latin typeface="Courier New" charset="0"/>
                </a:rPr>
                <a:t>intArray</a:t>
              </a:r>
              <a:r>
                <a:rPr lang="en-US" altLang="en-US" sz="2400">
                  <a:latin typeface="Times New Roman" charset="0"/>
                </a:rPr>
                <a:t> to -1 using the following </a:t>
              </a:r>
              <a:r>
                <a:rPr lang="en-US" altLang="en-US" sz="2000" b="1">
                  <a:latin typeface="Courier New" charset="0"/>
                </a:rPr>
                <a:t>for</a:t>
              </a:r>
              <a:r>
                <a:rPr lang="en-US" altLang="en-US" sz="2400">
                  <a:latin typeface="Times New Roman" charset="0"/>
                </a:rPr>
                <a:t> loop:</a:t>
              </a:r>
            </a:p>
          </p:txBody>
        </p:sp>
      </p:grp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482600" y="1241425"/>
            <a:ext cx="8088313" cy="1754188"/>
            <a:chOff x="304" y="782"/>
            <a:chExt cx="5095" cy="1105"/>
          </a:xfrm>
        </p:grpSpPr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304" y="782"/>
              <a:ext cx="5095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 dirty="0">
                  <a:latin typeface="Times New Roman" charset="0"/>
                </a:rPr>
                <a:t>Cycling through each of the array elements</a:t>
              </a:r>
            </a:p>
            <a:p>
              <a:pPr marL="341313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endParaRPr lang="en-US" altLang="en-US" sz="2400" dirty="0">
                <a:latin typeface="Times New Roman" charset="0"/>
              </a:endParaRPr>
            </a:p>
            <a:p>
              <a:pPr marL="341313" algn="just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endParaRPr lang="en-US" altLang="en-US" sz="2400" dirty="0">
                <a:latin typeface="Times New Roman" charset="0"/>
              </a:endParaRPr>
            </a:p>
          </p:txBody>
        </p: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912" y="1318"/>
              <a:ext cx="4103" cy="569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for (int i = 0; i &lt; </a:t>
              </a:r>
              <a:r>
                <a:rPr lang="en-US" altLang="en-US" sz="1800" i="1">
                  <a:latin typeface="Times New Roman" charset="0"/>
                </a:rPr>
                <a:t>array</a:t>
              </a:r>
              <a:r>
                <a:rPr lang="en-US" altLang="en-US" sz="1800" b="1">
                  <a:latin typeface="Courier New" charset="0"/>
                </a:rPr>
                <a:t>.length; i++) {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   </a:t>
              </a:r>
              <a:r>
                <a:rPr lang="en-US" altLang="en-US" sz="1800" i="1">
                  <a:latin typeface="Times New Roman" charset="0"/>
                </a:rPr>
                <a:t>Operations involving the i</a:t>
              </a:r>
              <a:r>
                <a:rPr lang="en-US" altLang="en-US" sz="1800" i="1" baseline="30000">
                  <a:latin typeface="Times New Roman" charset="0"/>
                </a:rPr>
                <a:t>th</a:t>
              </a:r>
              <a:r>
                <a:rPr lang="en-US" altLang="en-US" sz="1800" i="1">
                  <a:latin typeface="Times New Roman" charset="0"/>
                </a:rPr>
                <a:t> element of the array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}</a:t>
              </a:r>
            </a:p>
          </p:txBody>
        </p:sp>
      </p:grpSp>
      <p:sp>
        <p:nvSpPr>
          <p:cNvPr id="2" name="Rounded Rectangle 1"/>
          <p:cNvSpPr/>
          <p:nvPr/>
        </p:nvSpPr>
        <p:spPr bwMode="auto">
          <a:xfrm>
            <a:off x="4211960" y="2092325"/>
            <a:ext cx="1584176" cy="328563"/>
          </a:xfrm>
          <a:prstGeom prst="roundRect">
            <a:avLst/>
          </a:prstGeom>
          <a:solidFill>
            <a:srgbClr val="00B8FF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8062138" cy="5489115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An array of graphical objects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Let’s start by placing an array of cars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8782"/>
            <a:ext cx="8172400" cy="5538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1640" y="1556792"/>
            <a:ext cx="7020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0000C0"/>
                </a:solidFill>
                <a:latin typeface="Monaco" charset="0"/>
              </a:rPr>
              <a:t>CAR_WIDTH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=75;</a:t>
            </a:r>
            <a:endParaRPr lang="en-US" sz="1800" b="1" u="sng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0000C0"/>
                </a:solidFill>
                <a:latin typeface="Monaco" charset="0"/>
              </a:rPr>
              <a:t>X_OFFSET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=50;</a:t>
            </a:r>
            <a:endParaRPr lang="en-US" sz="1800" b="1" i="1" dirty="0">
              <a:solidFill>
                <a:srgbClr val="000000"/>
              </a:solidFill>
              <a:latin typeface="Monaco" charset="0"/>
            </a:endParaRPr>
          </a:p>
          <a:p>
            <a:endParaRPr lang="en-US" sz="1800" dirty="0">
              <a:latin typeface="Monaco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run(){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=10;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getHeight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()/(2*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++){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0000C0"/>
                </a:solidFill>
                <a:latin typeface="Monaco" charset="0"/>
              </a:rPr>
              <a:t>CAR_WIDTH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setColor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 err="1">
                <a:solidFill>
                  <a:srgbClr val="0000C0"/>
                </a:solidFill>
                <a:latin typeface="Monaco" charset="0"/>
              </a:rPr>
              <a:t>rgen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.nextColor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setFilled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add(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],</a:t>
            </a:r>
            <a:r>
              <a:rPr lang="en-US" sz="1800" dirty="0">
                <a:solidFill>
                  <a:srgbClr val="0000C0"/>
                </a:solidFill>
                <a:latin typeface="Monaco" charset="0"/>
              </a:rPr>
              <a:t>X_OFFSET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,(2*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)*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}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195736" y="3212976"/>
            <a:ext cx="4608512" cy="360040"/>
          </a:xfrm>
          <a:prstGeom prst="roundRect">
            <a:avLst/>
          </a:prstGeom>
          <a:solidFill>
            <a:srgbClr val="00B8FF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771800" y="3758257"/>
            <a:ext cx="5328592" cy="318815"/>
          </a:xfrm>
          <a:prstGeom prst="roundRect">
            <a:avLst/>
          </a:prstGeom>
          <a:solidFill>
            <a:srgbClr val="00B8FF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8062138" cy="5489115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Animating an array of objects</a:t>
            </a:r>
          </a:p>
        </p:txBody>
      </p:sp>
    </p:spTree>
    <p:extLst>
      <p:ext uri="{BB962C8B-B14F-4D97-AF65-F5344CB8AC3E}">
        <p14:creationId xmlns:p14="http://schemas.microsoft.com/office/powerpoint/2010/main" val="211514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Initializing Arrays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82600" y="1155700"/>
            <a:ext cx="8128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03213" indent="-303213"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ts val="1500"/>
              </a:spcAft>
              <a:buFont typeface="Times New Roman" charset="0"/>
              <a:buChar char="•"/>
            </a:pPr>
            <a:r>
              <a:rPr lang="en-US" altLang="en-US" sz="2400">
                <a:latin typeface="Times New Roman" charset="0"/>
              </a:rPr>
              <a:t>Java makes it easy to initialize the elements of an array as part of a declaration.  The syntax is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422400" y="1981200"/>
            <a:ext cx="6553200" cy="762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200" i="1">
                <a:latin typeface="Times New Roman" charset="0"/>
              </a:rPr>
              <a:t>  </a:t>
            </a:r>
            <a:r>
              <a:rPr lang="en-US" altLang="en-US" sz="2000" i="1">
                <a:latin typeface="Times New Roman" charset="0"/>
              </a:rPr>
              <a:t>type</a:t>
            </a:r>
            <a:r>
              <a:rPr lang="en-US" altLang="en-US" sz="2000" b="1">
                <a:latin typeface="Courier New" charset="0"/>
              </a:rPr>
              <a:t>[] </a:t>
            </a:r>
            <a:r>
              <a:rPr lang="en-US" altLang="en-US" sz="2000" i="1">
                <a:latin typeface="Times New Roman" charset="0"/>
              </a:rPr>
              <a:t>name</a:t>
            </a:r>
            <a:r>
              <a:rPr lang="en-US" altLang="en-US" sz="2000" b="1">
                <a:latin typeface="Courier New" charset="0"/>
              </a:rPr>
              <a:t> = {</a:t>
            </a:r>
            <a:r>
              <a:rPr lang="en-US" altLang="en-US" sz="1000" i="1">
                <a:latin typeface="Times New Roman" charset="0"/>
              </a:rPr>
              <a:t> </a:t>
            </a:r>
            <a:r>
              <a:rPr lang="en-US" altLang="en-US" sz="2000" i="1">
                <a:latin typeface="Times New Roman" charset="0"/>
              </a:rPr>
              <a:t>elements</a:t>
            </a:r>
            <a:r>
              <a:rPr lang="en-US" altLang="en-US" sz="1000" i="1">
                <a:latin typeface="Times New Roman" charset="0"/>
              </a:rPr>
              <a:t> </a:t>
            </a:r>
            <a:r>
              <a:rPr lang="en-US" altLang="en-US" sz="2000" b="1">
                <a:latin typeface="Courier New" charset="0"/>
              </a:rPr>
              <a:t>};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82600" y="2908300"/>
            <a:ext cx="81280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482600" y="3486150"/>
            <a:ext cx="8088313" cy="2436813"/>
            <a:chOff x="304" y="2196"/>
            <a:chExt cx="5095" cy="1535"/>
          </a:xfrm>
        </p:grpSpPr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304" y="2196"/>
              <a:ext cx="509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For example, the following declaration initializes the variable </a:t>
              </a:r>
              <a:r>
                <a:rPr lang="en-US" altLang="en-US" sz="2000" b="1">
                  <a:latin typeface="Courier New" charset="0"/>
                </a:rPr>
                <a:t>powersOfTen</a:t>
              </a:r>
              <a:r>
                <a:rPr lang="en-US" altLang="en-US" sz="2400">
                  <a:latin typeface="Times New Roman" charset="0"/>
                </a:rPr>
                <a:t> to the values 10</a:t>
              </a:r>
              <a:r>
                <a:rPr lang="en-US" altLang="en-US" sz="2000" baseline="40000">
                  <a:latin typeface="Times New Roman" charset="0"/>
                </a:rPr>
                <a:t>0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1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2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3</a:t>
              </a:r>
              <a:r>
                <a:rPr lang="en-US" altLang="en-US" sz="2400">
                  <a:latin typeface="Times New Roman" charset="0"/>
                </a:rPr>
                <a:t>, and 10</a:t>
              </a:r>
              <a:r>
                <a:rPr lang="en-US" altLang="en-US" sz="2000" baseline="40000">
                  <a:latin typeface="Times New Roman" charset="0"/>
                </a:rPr>
                <a:t>4</a:t>
              </a:r>
              <a:r>
                <a:rPr lang="en-US" altLang="en-US" sz="2400">
                  <a:latin typeface="Times New Roman" charset="0"/>
                </a:rPr>
                <a:t>:</a:t>
              </a:r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912" y="2724"/>
              <a:ext cx="4103" cy="255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b="1">
                  <a:latin typeface="Courier New" charset="0"/>
                </a:rPr>
                <a:t>int[] powersOfTen = {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10000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};</a:t>
              </a:r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04" y="3092"/>
              <a:ext cx="5095" cy="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42900" indent="-303213"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	This declaration creates an integer array of length 5 and initializes the elements as specified.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479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74511"/>
            <a:ext cx="4608512" cy="5566857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Lyrics generator: Anatolian rock</a:t>
            </a:r>
          </a:p>
        </p:txBody>
      </p:sp>
    </p:spTree>
    <p:extLst>
      <p:ext uri="{BB962C8B-B14F-4D97-AF65-F5344CB8AC3E}">
        <p14:creationId xmlns:p14="http://schemas.microsoft.com/office/powerpoint/2010/main" val="98337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41981"/>
          <a:stretch/>
        </p:blipFill>
        <p:spPr>
          <a:xfrm>
            <a:off x="1828801" y="1878376"/>
            <a:ext cx="5155275" cy="35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26A8182-7789-1B40-8F41-2ADC5A187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Times New Roman" charset="0"/>
              </a:rPr>
              <a:t>Exercise: Finding minimum, maximum and mean of an array of integers</a:t>
            </a:r>
          </a:p>
        </p:txBody>
      </p:sp>
    </p:spTree>
    <p:extLst>
      <p:ext uri="{BB962C8B-B14F-4D97-AF65-F5344CB8AC3E}">
        <p14:creationId xmlns:p14="http://schemas.microsoft.com/office/powerpoint/2010/main" val="11532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Times New Roman" charset="0"/>
              </a:rPr>
              <a:t>Exercise: Finding minimum, maximum and mean of an array of integers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2" y="1508006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>
                <a:solidFill>
                  <a:srgbClr val="2A00FF"/>
                </a:solidFill>
                <a:latin typeface="Monaco" charset="0"/>
              </a:rPr>
              <a:t>"Number of values to be entered: "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>
                <a:solidFill>
                  <a:srgbClr val="3F7F5F"/>
                </a:solidFill>
                <a:latin typeface="Monaco" charset="0"/>
              </a:rPr>
              <a:t>/*Creating the array*/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sz="1800" b="1" dirty="0" err="1">
                <a:solidFill>
                  <a:srgbClr val="0000C0"/>
                </a:solidFill>
                <a:latin typeface="Monaco" charset="0"/>
              </a:rPr>
              <a:t>length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]=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"Specify input for index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 :"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"Max: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findMax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"Min: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findMin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"Mean: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findMean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800" dirty="0">
              <a:solidFill>
                <a:srgbClr val="3F7F5F"/>
              </a:solidFill>
              <a:latin typeface="Monaco" charset="0"/>
            </a:endParaRPr>
          </a:p>
          <a:p>
            <a:endParaRPr lang="en-US" sz="18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findMax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inputArray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1800" b="1" dirty="0">
                <a:solidFill>
                  <a:srgbClr val="6A3E3E"/>
                </a:solidFill>
                <a:latin typeface="Monaco" charset="0"/>
              </a:rPr>
              <a:t>max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dirty="0">
                <a:solidFill>
                  <a:srgbClr val="3F7F5F"/>
                </a:solidFill>
                <a:latin typeface="Monaco" charset="0"/>
              </a:rPr>
              <a:t>/*</a:t>
            </a:r>
            <a:r>
              <a:rPr lang="fr-FR" sz="1800" dirty="0" err="1">
                <a:solidFill>
                  <a:srgbClr val="3F7F5F"/>
                </a:solidFill>
                <a:latin typeface="Monaco" charset="0"/>
              </a:rPr>
              <a:t>Implement</a:t>
            </a:r>
            <a:r>
              <a:rPr lang="fr-FR" sz="1800" dirty="0">
                <a:solidFill>
                  <a:srgbClr val="3F7F5F"/>
                </a:solidFill>
                <a:latin typeface="Monaco" charset="0"/>
              </a:rPr>
              <a:t> the </a:t>
            </a:r>
            <a:r>
              <a:rPr lang="fr-FR" sz="1800" dirty="0" err="1">
                <a:solidFill>
                  <a:srgbClr val="3F7F5F"/>
                </a:solidFill>
                <a:latin typeface="Monaco" charset="0"/>
              </a:rPr>
              <a:t>method</a:t>
            </a:r>
            <a:r>
              <a:rPr lang="fr-FR" sz="1800" dirty="0">
                <a:solidFill>
                  <a:srgbClr val="3F7F5F"/>
                </a:solidFill>
                <a:latin typeface="Monaco" charset="0"/>
              </a:rPr>
              <a:t>*/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1800" b="1" dirty="0">
                <a:solidFill>
                  <a:srgbClr val="6A3E3E"/>
                </a:solidFill>
                <a:latin typeface="Monaco" charset="0"/>
              </a:rPr>
              <a:t>max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8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Review: methods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632" y="1340768"/>
            <a:ext cx="882047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endParaRPr lang="en-US" sz="20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printInfo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printInfo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( ) 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Monaco" charset="0"/>
              </a:rPr>
              <a:t>"This method prints some instructions"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Monaco" charset="0"/>
              </a:rPr>
              <a:t>"1-Don't use arguments "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ro-RO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ro-RO" sz="20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ro-RO" sz="2000" dirty="0">
                <a:solidFill>
                  <a:srgbClr val="2A00FF"/>
                </a:solidFill>
                <a:latin typeface="Monaco" charset="0"/>
              </a:rPr>
              <a:t>"..."</a:t>
            </a:r>
            <a:r>
              <a:rPr lang="ro-RO" sz="20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ro-RO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ro-RO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32040" y="2132856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You should call the method to make use of it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3779912" y="2348880"/>
            <a:ext cx="927956" cy="360040"/>
          </a:xfrm>
          <a:prstGeom prst="left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318335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method does not take </a:t>
            </a:r>
            <a:r>
              <a:rPr lang="en-US" sz="2400" b="1">
                <a:solidFill>
                  <a:srgbClr val="7030A0"/>
                </a:solidFill>
              </a:rPr>
              <a:t>any input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9712" y="594841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method does not return </a:t>
            </a:r>
            <a:r>
              <a:rPr lang="en-US" sz="2400" b="1">
                <a:solidFill>
                  <a:srgbClr val="7030A0"/>
                </a:solidFill>
              </a:rPr>
              <a:t>any output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4355976" y="3645024"/>
            <a:ext cx="216024" cy="432048"/>
          </a:xfrm>
          <a:prstGeom prst="down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2195736" y="4437112"/>
            <a:ext cx="360040" cy="1439294"/>
          </a:xfrm>
          <a:prstGeom prst="upArrow">
            <a:avLst/>
          </a:prstGeom>
          <a:solidFill>
            <a:srgbClr val="7030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43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252536" y="969834"/>
            <a:ext cx="9361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= sum2ints(5,6);</a:t>
            </a:r>
          </a:p>
          <a:p>
            <a:endParaRPr lang="fr-FR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fr-FR" sz="2400" dirty="0">
              <a:solidFill>
                <a:srgbClr val="000000"/>
              </a:solidFill>
              <a:latin typeface="Monaco" charset="0"/>
            </a:endParaRPr>
          </a:p>
          <a:p>
            <a:endParaRPr lang="fr-FR" sz="2400" dirty="0">
              <a:solidFill>
                <a:srgbClr val="000000"/>
              </a:solidFill>
              <a:latin typeface="Monaco" charset="0"/>
            </a:endParaRPr>
          </a:p>
          <a:p>
            <a:endParaRPr lang="fr-FR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sum2ints(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 err="1">
                <a:solidFill>
                  <a:srgbClr val="6A3E3E"/>
                </a:solidFill>
                <a:latin typeface="Monaco" charset="0"/>
              </a:rPr>
              <a:t>x</a:t>
            </a:r>
            <a:r>
              <a:rPr lang="fr-FR" sz="2400" b="1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sum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sum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en-US" sz="2400" dirty="0"/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Review: methods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134076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You should call the method with two </a:t>
            </a:r>
            <a:r>
              <a:rPr lang="en-US" sz="2400" b="1" dirty="0" err="1">
                <a:solidFill>
                  <a:srgbClr val="7030A0"/>
                </a:solidFill>
              </a:rPr>
              <a:t>int</a:t>
            </a:r>
            <a:r>
              <a:rPr lang="en-US" sz="2400" b="1" dirty="0">
                <a:solidFill>
                  <a:srgbClr val="7030A0"/>
                </a:solidFill>
              </a:rPr>
              <a:t> inputs</a:t>
            </a:r>
          </a:p>
        </p:txBody>
      </p:sp>
      <p:sp>
        <p:nvSpPr>
          <p:cNvPr id="5" name="Left Arrow 4"/>
          <p:cNvSpPr/>
          <p:nvPr/>
        </p:nvSpPr>
        <p:spPr bwMode="auto">
          <a:xfrm>
            <a:off x="5084204" y="1772816"/>
            <a:ext cx="927956" cy="360040"/>
          </a:xfrm>
          <a:prstGeom prst="left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924944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method takes two </a:t>
            </a:r>
            <a:r>
              <a:rPr lang="en-US" sz="2400" b="1" dirty="0" err="1">
                <a:solidFill>
                  <a:srgbClr val="7030A0"/>
                </a:solidFill>
              </a:rPr>
              <a:t>int</a:t>
            </a:r>
            <a:r>
              <a:rPr lang="en-US" sz="2400" b="1" dirty="0">
                <a:solidFill>
                  <a:srgbClr val="7030A0"/>
                </a:solidFill>
              </a:rPr>
              <a:t>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688" y="594841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method returns an </a:t>
            </a:r>
            <a:r>
              <a:rPr lang="en-US" sz="2400" b="1" dirty="0" err="1">
                <a:solidFill>
                  <a:srgbClr val="7030A0"/>
                </a:solidFill>
              </a:rPr>
              <a:t>int</a:t>
            </a:r>
            <a:r>
              <a:rPr lang="en-US" sz="2400" b="1" dirty="0">
                <a:solidFill>
                  <a:srgbClr val="7030A0"/>
                </a:solidFill>
              </a:rPr>
              <a:t> output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5004048" y="3501008"/>
            <a:ext cx="216024" cy="432048"/>
          </a:xfrm>
          <a:prstGeom prst="down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1835696" y="4437112"/>
            <a:ext cx="360040" cy="1439294"/>
          </a:xfrm>
          <a:prstGeom prst="upArrow">
            <a:avLst/>
          </a:prstGeom>
          <a:solidFill>
            <a:srgbClr val="7030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3728" y="6309320"/>
            <a:ext cx="6102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www.soundsetal.com</a:t>
            </a:r>
            <a:r>
              <a:rPr lang="en-US" dirty="0">
                <a:solidFill>
                  <a:schemeClr val="tx1"/>
                </a:solidFill>
                <a:hlinkClick r:id="rId2"/>
              </a:rPr>
              <a:t>/blog-how-do-vinyl-records-work/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52" y="1556792"/>
            <a:ext cx="4176464" cy="208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789040"/>
            <a:ext cx="4662264" cy="2331132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9144000" cy="123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Recording and storing sound</a:t>
            </a:r>
          </a:p>
          <a:p>
            <a:pPr algn="ctr">
              <a:buClrTx/>
              <a:buFontTx/>
              <a:buNone/>
            </a:pPr>
            <a:r>
              <a:rPr lang="en-US" altLang="en-US" sz="4000" i="1" dirty="0">
                <a:solidFill>
                  <a:srgbClr val="FF0000"/>
                </a:solidFill>
                <a:latin typeface="Times New Roman" charset="0"/>
              </a:rPr>
              <a:t>Analog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726160"/>
            <a:ext cx="3275856" cy="24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8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200" b="1" dirty="0">
                <a:solidFill>
                  <a:srgbClr val="6A3E3E"/>
                </a:solidFill>
                <a:latin typeface="Monaco" charset="0"/>
              </a:rPr>
              <a:t>var1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= 5;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0033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= 5;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158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var1 = 5;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200" b="1" dirty="0">
                <a:solidFill>
                  <a:srgbClr val="6A3E3E"/>
                </a:solidFill>
                <a:latin typeface="Monaco" charset="0"/>
              </a:rPr>
              <a:t>return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10;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874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var1=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200" b="1" dirty="0">
                <a:solidFill>
                  <a:srgbClr val="6A3E3E"/>
                </a:solidFill>
                <a:latin typeface="Monaco" charset="0"/>
              </a:rPr>
              <a:t>return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10;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224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Playback of stored analog sound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5724"/>
            <a:ext cx="5292080" cy="264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014272"/>
            <a:ext cx="5292080" cy="264604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 bwMode="auto">
          <a:xfrm>
            <a:off x="3923928" y="3284984"/>
            <a:ext cx="504056" cy="129614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555776" y="3573016"/>
            <a:ext cx="3240360" cy="648072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Neue" charset="0"/>
              </a:rPr>
              <a:t>Power Amplification</a:t>
            </a:r>
          </a:p>
        </p:txBody>
      </p:sp>
    </p:spTree>
    <p:extLst>
      <p:ext uri="{BB962C8B-B14F-4D97-AF65-F5344CB8AC3E}">
        <p14:creationId xmlns:p14="http://schemas.microsoft.com/office/powerpoint/2010/main" val="1464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9144000" cy="65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i="1">
                <a:solidFill>
                  <a:srgbClr val="FF0000"/>
                </a:solidFill>
                <a:latin typeface="Times New Roman" charset="0"/>
              </a:rPr>
              <a:t>What about digital?</a:t>
            </a:r>
            <a:endParaRPr lang="en-US" altLang="en-US" sz="4000" i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19" y="836712"/>
            <a:ext cx="6452449" cy="2128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166344"/>
            <a:ext cx="3240360" cy="25669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3347864" y="2924944"/>
            <a:ext cx="0" cy="39146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081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0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9939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1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6797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2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3655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3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0513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4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7371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5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4229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6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1087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7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67945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8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12319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5</a:t>
            </a: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9177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15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26035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32</a:t>
            </a: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32893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38</a:t>
            </a: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751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42</a:t>
            </a:r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6609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41</a:t>
            </a: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3467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40</a:t>
            </a: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60325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37</a:t>
            </a: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67183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>
                <a:latin typeface="Times New Roman" charset="0"/>
              </a:rPr>
              <a:t>35</a:t>
            </a: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74041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74803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9</a:t>
            </a: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1155700" y="5661248"/>
            <a:ext cx="798914" cy="3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en-US" sz="1600" b="1" dirty="0">
                <a:latin typeface="Courier New" charset="0"/>
              </a:rPr>
              <a:t>Array</a:t>
            </a:r>
          </a:p>
        </p:txBody>
      </p:sp>
      <p:grpSp>
        <p:nvGrpSpPr>
          <p:cNvPr id="33" name="Group 29"/>
          <p:cNvGrpSpPr>
            <a:grpSpLocks/>
          </p:cNvGrpSpPr>
          <p:nvPr/>
        </p:nvGrpSpPr>
        <p:grpSpPr bwMode="auto">
          <a:xfrm>
            <a:off x="7391400" y="5927943"/>
            <a:ext cx="646113" cy="463549"/>
            <a:chOff x="4656" y="2969"/>
            <a:chExt cx="407" cy="292"/>
          </a:xfrm>
        </p:grpSpPr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 dirty="0">
                  <a:latin typeface="Times New Roman" charset="0"/>
                </a:rPr>
                <a:t>27</a:t>
              </a:r>
            </a:p>
          </p:txBody>
        </p:sp>
      </p:grpSp>
      <p:sp>
        <p:nvSpPr>
          <p:cNvPr id="39" name="Rectangle 20"/>
          <p:cNvSpPr>
            <a:spLocks noChangeArrowheads="1"/>
          </p:cNvSpPr>
          <p:nvPr/>
        </p:nvSpPr>
        <p:spPr bwMode="auto">
          <a:xfrm>
            <a:off x="8134672" y="5923235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210872" y="6393135"/>
            <a:ext cx="533400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 dirty="0">
                <a:latin typeface="Times New Roman" charset="0"/>
              </a:rPr>
              <a:t>…</a:t>
            </a:r>
          </a:p>
        </p:txBody>
      </p:sp>
      <p:grpSp>
        <p:nvGrpSpPr>
          <p:cNvPr id="41" name="Group 29"/>
          <p:cNvGrpSpPr>
            <a:grpSpLocks/>
          </p:cNvGrpSpPr>
          <p:nvPr/>
        </p:nvGrpSpPr>
        <p:grpSpPr bwMode="auto">
          <a:xfrm>
            <a:off x="8121972" y="5931168"/>
            <a:ext cx="646113" cy="463549"/>
            <a:chOff x="4656" y="2969"/>
            <a:chExt cx="407" cy="292"/>
          </a:xfrm>
        </p:grpSpPr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 dirty="0">
                  <a:latin typeface="Times New Roman" charset="0"/>
                </a:rPr>
                <a:t>…</a:t>
              </a:r>
            </a:p>
          </p:txBody>
        </p:sp>
      </p:grpSp>
      <p:sp>
        <p:nvSpPr>
          <p:cNvPr id="44" name="Down Arrow 43"/>
          <p:cNvSpPr/>
          <p:nvPr/>
        </p:nvSpPr>
        <p:spPr bwMode="auto">
          <a:xfrm>
            <a:off x="4283968" y="5186462"/>
            <a:ext cx="986532" cy="54679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2608" y="2942942"/>
            <a:ext cx="3491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Sampling: </a:t>
            </a:r>
          </a:p>
          <a:p>
            <a:r>
              <a:rPr lang="en-US" sz="2000" b="1" i="1" dirty="0">
                <a:solidFill>
                  <a:srgbClr val="002060"/>
                </a:solidFill>
              </a:rPr>
              <a:t>Audio CD quality</a:t>
            </a:r>
          </a:p>
          <a:p>
            <a:r>
              <a:rPr lang="en-US" sz="2000" dirty="0">
                <a:solidFill>
                  <a:srgbClr val="002060"/>
                </a:solidFill>
              </a:rPr>
              <a:t>44100 samples/second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Quantization: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representing real values with fixed precision: </a:t>
            </a:r>
          </a:p>
          <a:p>
            <a:r>
              <a:rPr lang="en-US" sz="2000" b="1" i="1" dirty="0">
                <a:solidFill>
                  <a:srgbClr val="002060"/>
                </a:solidFill>
              </a:rPr>
              <a:t>Audio CD quality</a:t>
            </a:r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2</a:t>
            </a:r>
            <a:r>
              <a:rPr lang="en-US" sz="2000" baseline="30000" dirty="0">
                <a:solidFill>
                  <a:srgbClr val="002060"/>
                </a:solidFill>
              </a:rPr>
              <a:t>16</a:t>
            </a:r>
            <a:r>
              <a:rPr lang="en-US" sz="2000" dirty="0">
                <a:solidFill>
                  <a:srgbClr val="002060"/>
                </a:solidFill>
              </a:rPr>
              <a:t> possible distinct values</a:t>
            </a:r>
          </a:p>
        </p:txBody>
      </p:sp>
    </p:spTree>
    <p:extLst>
      <p:ext uri="{BB962C8B-B14F-4D97-AF65-F5344CB8AC3E}">
        <p14:creationId xmlns:p14="http://schemas.microsoft.com/office/powerpoint/2010/main" val="11080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9" grpId="0" animBg="1"/>
      <p:bldP spid="40" grpId="0"/>
      <p:bldP spid="4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Biological signals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6" y="1124744"/>
            <a:ext cx="8141114" cy="4357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5643245"/>
            <a:ext cx="8285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 computer memory, represented as array of data points/measurements</a:t>
            </a:r>
          </a:p>
        </p:txBody>
      </p:sp>
    </p:spTree>
    <p:extLst>
      <p:ext uri="{BB962C8B-B14F-4D97-AF65-F5344CB8AC3E}">
        <p14:creationId xmlns:p14="http://schemas.microsoft.com/office/powerpoint/2010/main" val="26486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8070800" cy="3324619"/>
          </a:xfrm>
          <a:prstGeom prst="rect">
            <a:avLst/>
          </a:prstGeom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Representing images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537321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! The </a:t>
            </a:r>
            <a:r>
              <a:rPr lang="en-US" sz="2800" b="1" u="sng" dirty="0">
                <a:solidFill>
                  <a:srgbClr val="FF0000"/>
                </a:solidFill>
              </a:rPr>
              <a:t>order of data</a:t>
            </a:r>
            <a:r>
              <a:rPr lang="en-US" sz="2800" b="1" dirty="0">
                <a:solidFill>
                  <a:srgbClr val="FF0000"/>
                </a:solidFill>
              </a:rPr>
              <a:t> is as important as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values themselves</a:t>
            </a:r>
          </a:p>
        </p:txBody>
      </p:sp>
    </p:spTree>
    <p:extLst>
      <p:ext uri="{BB962C8B-B14F-4D97-AF65-F5344CB8AC3E}">
        <p14:creationId xmlns:p14="http://schemas.microsoft.com/office/powerpoint/2010/main" val="14911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Declaring an Array Variable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422400" y="1601788"/>
            <a:ext cx="6553200" cy="762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200" i="1">
                <a:latin typeface="Times New Roman" charset="0"/>
              </a:rPr>
              <a:t>  type</a:t>
            </a:r>
            <a:r>
              <a:rPr lang="en-US" altLang="en-US" sz="2000" b="1">
                <a:latin typeface="Courier New" charset="0"/>
              </a:rPr>
              <a:t>[]</a:t>
            </a:r>
            <a:r>
              <a:rPr lang="en-US" altLang="en-US" sz="1600" b="1">
                <a:latin typeface="Courier New" charset="0"/>
              </a:rPr>
              <a:t> </a:t>
            </a:r>
            <a:r>
              <a:rPr lang="en-US" altLang="en-US" sz="2200" i="1">
                <a:latin typeface="Times New Roman" charset="0"/>
              </a:rPr>
              <a:t>name</a:t>
            </a:r>
            <a:r>
              <a:rPr lang="en-US" altLang="en-US" sz="2000" b="1">
                <a:latin typeface="Courier New" charset="0"/>
              </a:rPr>
              <a:t> = new </a:t>
            </a:r>
            <a:r>
              <a:rPr lang="en-US" altLang="en-US" sz="2200" i="1">
                <a:latin typeface="Times New Roman" charset="0"/>
              </a:rPr>
              <a:t>type</a:t>
            </a:r>
            <a:r>
              <a:rPr lang="en-US" altLang="en-US" sz="2000" b="1">
                <a:latin typeface="Courier New" charset="0"/>
              </a:rPr>
              <a:t>[</a:t>
            </a:r>
            <a:r>
              <a:rPr lang="en-US" altLang="en-US" sz="2200" i="1">
                <a:latin typeface="Times New Roman" charset="0"/>
              </a:rPr>
              <a:t>n</a:t>
            </a:r>
            <a:r>
              <a:rPr lang="en-US" altLang="en-US" sz="2000" b="1">
                <a:latin typeface="Courier New" charset="0"/>
              </a:rPr>
              <a:t>];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303338" y="2974975"/>
            <a:ext cx="6743700" cy="4572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b="1">
                <a:latin typeface="Courier New" charset="0"/>
              </a:rPr>
              <a:t>int[] intArray = new int[10];</a:t>
            </a:r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482600" y="3778250"/>
            <a:ext cx="8088313" cy="2398713"/>
            <a:chOff x="304" y="2380"/>
            <a:chExt cx="5095" cy="1511"/>
          </a:xfrm>
        </p:grpSpPr>
        <p:sp>
          <p:nvSpPr>
            <p:cNvPr id="4101" name="Rectangle 5"/>
            <p:cNvSpPr>
              <a:spLocks noChangeArrowheads="1"/>
            </p:cNvSpPr>
            <p:nvPr/>
          </p:nvSpPr>
          <p:spPr bwMode="auto">
            <a:xfrm>
              <a:off x="304" y="2380"/>
              <a:ext cx="5095" cy="1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768" y="2672"/>
              <a:ext cx="4343" cy="632"/>
              <a:chOff x="768" y="2672"/>
              <a:chExt cx="4343" cy="632"/>
            </a:xfrm>
          </p:grpSpPr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86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04" name="Text Box 8"/>
              <p:cNvSpPr txBox="1">
                <a:spLocks noChangeArrowheads="1"/>
              </p:cNvSpPr>
              <p:nvPr/>
            </p:nvSpPr>
            <p:spPr bwMode="auto">
              <a:xfrm>
                <a:off x="129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4105" name="Text Box 9"/>
              <p:cNvSpPr txBox="1">
                <a:spLocks noChangeArrowheads="1"/>
              </p:cNvSpPr>
              <p:nvPr/>
            </p:nvSpPr>
            <p:spPr bwMode="auto">
              <a:xfrm>
                <a:off x="172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2</a:t>
                </a:r>
              </a:p>
            </p:txBody>
          </p:sp>
          <p:sp>
            <p:nvSpPr>
              <p:cNvPr id="4106" name="Text Box 10"/>
              <p:cNvSpPr txBox="1">
                <a:spLocks noChangeArrowheads="1"/>
              </p:cNvSpPr>
              <p:nvPr/>
            </p:nvSpPr>
            <p:spPr bwMode="auto">
              <a:xfrm>
                <a:off x="216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3</a:t>
                </a:r>
              </a:p>
            </p:txBody>
          </p:sp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9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4</a:t>
                </a:r>
              </a:p>
            </p:txBody>
          </p:sp>
          <p:sp>
            <p:nvSpPr>
              <p:cNvPr id="4108" name="Text Box 12"/>
              <p:cNvSpPr txBox="1">
                <a:spLocks noChangeArrowheads="1"/>
              </p:cNvSpPr>
              <p:nvPr/>
            </p:nvSpPr>
            <p:spPr bwMode="auto">
              <a:xfrm>
                <a:off x="302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5</a:t>
                </a:r>
              </a:p>
            </p:txBody>
          </p:sp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345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6</a:t>
                </a:r>
              </a:p>
            </p:txBody>
          </p:sp>
          <p:sp>
            <p:nvSpPr>
              <p:cNvPr id="4110" name="Text Box 14"/>
              <p:cNvSpPr txBox="1">
                <a:spLocks noChangeArrowheads="1"/>
              </p:cNvSpPr>
              <p:nvPr/>
            </p:nvSpPr>
            <p:spPr bwMode="auto">
              <a:xfrm>
                <a:off x="388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7</a:t>
                </a: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432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8</a:t>
                </a:r>
              </a:p>
            </p:txBody>
          </p:sp>
          <p:sp>
            <p:nvSpPr>
              <p:cNvPr id="4112" name="Rectangle 16"/>
              <p:cNvSpPr>
                <a:spLocks noChangeArrowheads="1"/>
              </p:cNvSpPr>
              <p:nvPr/>
            </p:nvSpPr>
            <p:spPr bwMode="auto">
              <a:xfrm>
                <a:off x="81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3" name="Rectangle 17"/>
              <p:cNvSpPr>
                <a:spLocks noChangeArrowheads="1"/>
              </p:cNvSpPr>
              <p:nvPr/>
            </p:nvSpPr>
            <p:spPr bwMode="auto">
              <a:xfrm>
                <a:off x="124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4" name="Rectangle 18"/>
              <p:cNvSpPr>
                <a:spLocks noChangeArrowheads="1"/>
              </p:cNvSpPr>
              <p:nvPr/>
            </p:nvSpPr>
            <p:spPr bwMode="auto">
              <a:xfrm>
                <a:off x="168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5" name="Rectangle 19"/>
              <p:cNvSpPr>
                <a:spLocks noChangeArrowheads="1"/>
              </p:cNvSpPr>
              <p:nvPr/>
            </p:nvSpPr>
            <p:spPr bwMode="auto">
              <a:xfrm>
                <a:off x="211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6" name="Rectangle 20"/>
              <p:cNvSpPr>
                <a:spLocks noChangeArrowheads="1"/>
              </p:cNvSpPr>
              <p:nvPr/>
            </p:nvSpPr>
            <p:spPr bwMode="auto">
              <a:xfrm>
                <a:off x="254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7" name="Rectangle 21"/>
              <p:cNvSpPr>
                <a:spLocks noChangeArrowheads="1"/>
              </p:cNvSpPr>
              <p:nvPr/>
            </p:nvSpPr>
            <p:spPr bwMode="auto">
              <a:xfrm>
                <a:off x="297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8" name="Rectangle 22"/>
              <p:cNvSpPr>
                <a:spLocks noChangeArrowheads="1"/>
              </p:cNvSpPr>
              <p:nvPr/>
            </p:nvSpPr>
            <p:spPr bwMode="auto">
              <a:xfrm>
                <a:off x="340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9" name="Rectangle 23"/>
              <p:cNvSpPr>
                <a:spLocks noChangeArrowheads="1"/>
              </p:cNvSpPr>
              <p:nvPr/>
            </p:nvSpPr>
            <p:spPr bwMode="auto">
              <a:xfrm>
                <a:off x="384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0" name="Rectangle 24"/>
              <p:cNvSpPr>
                <a:spLocks noChangeArrowheads="1"/>
              </p:cNvSpPr>
              <p:nvPr/>
            </p:nvSpPr>
            <p:spPr bwMode="auto">
              <a:xfrm>
                <a:off x="427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1" name="Rectangle 25"/>
              <p:cNvSpPr>
                <a:spLocks noChangeArrowheads="1"/>
              </p:cNvSpPr>
              <p:nvPr/>
            </p:nvSpPr>
            <p:spPr bwMode="auto">
              <a:xfrm>
                <a:off x="470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2" name="Text Box 26"/>
              <p:cNvSpPr txBox="1">
                <a:spLocks noChangeArrowheads="1"/>
              </p:cNvSpPr>
              <p:nvPr/>
            </p:nvSpPr>
            <p:spPr bwMode="auto">
              <a:xfrm>
                <a:off x="475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9</a:t>
                </a:r>
              </a:p>
            </p:txBody>
          </p:sp>
          <p:sp>
            <p:nvSpPr>
              <p:cNvPr id="4123" name="Rectangle 27"/>
              <p:cNvSpPr>
                <a:spLocks noChangeArrowheads="1"/>
              </p:cNvSpPr>
              <p:nvPr/>
            </p:nvSpPr>
            <p:spPr bwMode="auto">
              <a:xfrm>
                <a:off x="768" y="2672"/>
                <a:ext cx="727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en-US" sz="1600" b="1">
                    <a:latin typeface="Courier New" charset="0"/>
                  </a:rPr>
                  <a:t>intArray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 New Roman" charset="0"/>
              </a:rPr>
              <a:t>Arrays: Basic properties</a:t>
            </a:r>
          </a:p>
        </p:txBody>
      </p: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403225" y="1219200"/>
            <a:ext cx="8189913" cy="403225"/>
            <a:chOff x="254" y="768"/>
            <a:chExt cx="5159" cy="254"/>
          </a:xfrm>
        </p:grpSpPr>
        <p:sp>
          <p:nvSpPr>
            <p:cNvPr id="5123" name="Text Box 3"/>
            <p:cNvSpPr txBox="1">
              <a:spLocks noChangeArrowheads="1"/>
            </p:cNvSpPr>
            <p:nvPr/>
          </p:nvSpPr>
          <p:spPr bwMode="auto">
            <a:xfrm>
              <a:off x="549" y="768"/>
              <a:ext cx="4865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550"/>
                </a:spcAft>
                <a:buClr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An array is ordered.(considering indexes not the contents)</a:t>
              </a:r>
              <a:r>
                <a:rPr lang="en-US" altLang="en-US" sz="2400">
                  <a:latin typeface="Times New Roman" charset="0"/>
                </a:rPr>
                <a:t> </a:t>
              </a:r>
            </a:p>
          </p:txBody>
        </p:sp>
        <p:sp>
          <p:nvSpPr>
            <p:cNvPr id="5124" name="Text Box 4"/>
            <p:cNvSpPr txBox="1">
              <a:spLocks noChangeArrowheads="1"/>
            </p:cNvSpPr>
            <p:nvPr/>
          </p:nvSpPr>
          <p:spPr bwMode="auto">
            <a:xfrm>
              <a:off x="254" y="768"/>
              <a:ext cx="27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2200">
                  <a:latin typeface="Times New Roman" charset="0"/>
                </a:rPr>
                <a:t>1.</a:t>
              </a:r>
            </a:p>
          </p:txBody>
        </p:sp>
      </p:grp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403225" y="2201863"/>
            <a:ext cx="8189913" cy="403225"/>
            <a:chOff x="254" y="1387"/>
            <a:chExt cx="5159" cy="254"/>
          </a:xfrm>
        </p:grpSpPr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549" y="1387"/>
              <a:ext cx="4865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375"/>
                </a:spcAft>
                <a:buClr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An array is homogeneous.</a:t>
              </a:r>
              <a:r>
                <a:rPr lang="en-US" altLang="en-US" sz="2400">
                  <a:latin typeface="Times New Roman" charset="0"/>
                </a:rPr>
                <a:t> </a:t>
              </a:r>
            </a:p>
          </p:txBody>
        </p:sp>
        <p:sp>
          <p:nvSpPr>
            <p:cNvPr id="5127" name="Text Box 7"/>
            <p:cNvSpPr txBox="1">
              <a:spLocks noChangeArrowheads="1"/>
            </p:cNvSpPr>
            <p:nvPr/>
          </p:nvSpPr>
          <p:spPr bwMode="auto">
            <a:xfrm>
              <a:off x="254" y="1387"/>
              <a:ext cx="27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2200">
                  <a:latin typeface="Times New Roman" charset="0"/>
                </a:rPr>
                <a:t>2.</a:t>
              </a:r>
            </a:p>
          </p:txBody>
        </p:sp>
      </p:grp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3657600"/>
            <a:ext cx="6950075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Array Selection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3081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0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9939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1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797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2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3655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3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0513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4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7371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5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4229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6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1087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7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67945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8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2319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177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6035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2893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39751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46609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53467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60325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7183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74041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74803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9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1155700" y="4446588"/>
            <a:ext cx="11557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en-US" sz="1600" b="1">
                <a:latin typeface="Courier New" charset="0"/>
              </a:rPr>
              <a:t>intArray</a:t>
            </a:r>
          </a:p>
        </p:txBody>
      </p:sp>
      <p:grpSp>
        <p:nvGrpSpPr>
          <p:cNvPr id="6167" name="Group 23"/>
          <p:cNvGrpSpPr>
            <a:grpSpLocks/>
          </p:cNvGrpSpPr>
          <p:nvPr/>
        </p:nvGrpSpPr>
        <p:grpSpPr bwMode="auto">
          <a:xfrm>
            <a:off x="468313" y="1208088"/>
            <a:ext cx="8088312" cy="1039812"/>
            <a:chOff x="295" y="761"/>
            <a:chExt cx="5095" cy="655"/>
          </a:xfrm>
        </p:grpSpPr>
        <p:sp>
          <p:nvSpPr>
            <p:cNvPr id="6168" name="Rectangle 24"/>
            <p:cNvSpPr>
              <a:spLocks noChangeArrowheads="1"/>
            </p:cNvSpPr>
            <p:nvPr/>
          </p:nvSpPr>
          <p:spPr bwMode="auto">
            <a:xfrm>
              <a:off x="295" y="761"/>
              <a:ext cx="5095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6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You can, for example, select the initial element by writing</a:t>
              </a:r>
            </a:p>
          </p:txBody>
        </p: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2071" y="1057"/>
              <a:ext cx="1639" cy="263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intArray[0]</a:t>
              </a:r>
            </a:p>
          </p:txBody>
        </p:sp>
      </p:grp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2600" y="2579688"/>
            <a:ext cx="8088313" cy="1700212"/>
            <a:chOff x="304" y="1625"/>
            <a:chExt cx="5095" cy="1071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04" y="1625"/>
              <a:ext cx="5095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6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Assigning a value to an element</a:t>
              </a:r>
            </a:p>
          </p:txBody>
        </p:sp>
        <p:sp>
          <p:nvSpPr>
            <p:cNvPr id="6172" name="Rectangle 28"/>
            <p:cNvSpPr>
              <a:spLocks noChangeArrowheads="1"/>
            </p:cNvSpPr>
            <p:nvPr/>
          </p:nvSpPr>
          <p:spPr bwMode="auto">
            <a:xfrm>
              <a:off x="2072" y="2321"/>
              <a:ext cx="1639" cy="263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intArray[9] = 42;</a:t>
              </a:r>
            </a:p>
          </p:txBody>
        </p:sp>
      </p:grpSp>
      <p:grpSp>
        <p:nvGrpSpPr>
          <p:cNvPr id="6173" name="Group 29"/>
          <p:cNvGrpSpPr>
            <a:grpSpLocks/>
          </p:cNvGrpSpPr>
          <p:nvPr/>
        </p:nvGrpSpPr>
        <p:grpSpPr bwMode="auto">
          <a:xfrm>
            <a:off x="7391400" y="4713288"/>
            <a:ext cx="646113" cy="458787"/>
            <a:chOff x="4656" y="2969"/>
            <a:chExt cx="407" cy="289"/>
          </a:xfrm>
        </p:grpSpPr>
        <p:sp>
          <p:nvSpPr>
            <p:cNvPr id="6174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42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additive="repl">
                                        <p:cTn id="9" dur="100" fill="hold" masterRel="sameClick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66FF"/>
                                      </p:to>
                                    </p:animClr>
                                    <p:set>
                                      <p:cBhvr additive="repl">
                                        <p:cTn id="10" dur="1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additive="repl">
                                        <p:cTn id="17" dur="100" fill="hold" masterRel="sameClick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 additive="repl">
                                        <p:cTn id="18" dur="1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ＭＳ Ｐゴシック"/>
      </a:majorFont>
      <a:minorFont>
        <a:latin typeface="Times New Roman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Helvetica Neue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560</Words>
  <Application>Microsoft Macintosh PowerPoint</Application>
  <PresentationFormat>On-screen Show (4:3)</PresentationFormat>
  <Paragraphs>262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Helvetica Neue</vt:lpstr>
      <vt:lpstr>Monaco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cp:lastPrinted>1601-01-01T00:00:00Z</cp:lastPrinted>
  <dcterms:created xsi:type="dcterms:W3CDTF">2017-07-09T20:44:38Z</dcterms:created>
  <dcterms:modified xsi:type="dcterms:W3CDTF">2019-06-28T17:09:19Z</dcterms:modified>
</cp:coreProperties>
</file>